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QND Pro Condensed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Archivo Black" charset="1" panose="020B0A03020202020B04"/>
      <p:regular r:id="rId18"/>
    </p:embeddedFont>
    <p:embeddedFont>
      <p:font typeface="Lilita One" charset="1" panose="02000000000000000000"/>
      <p:regular r:id="rId19"/>
    </p:embeddedFont>
    <p:embeddedFont>
      <p:font typeface="Open Sauce" charset="1" panose="00000500000000000000"/>
      <p:regular r:id="rId20"/>
    </p:embeddedFont>
    <p:embeddedFont>
      <p:font typeface="Arial MT Pro" charset="1" panose="020B0502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5866123" y="-3467747"/>
            <a:ext cx="8733516" cy="19956765"/>
            <a:chOff x="0" y="0"/>
            <a:chExt cx="2300185" cy="5256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0185" cy="5256103"/>
            </a:xfrm>
            <a:custGeom>
              <a:avLst/>
              <a:gdLst/>
              <a:ahLst/>
              <a:cxnLst/>
              <a:rect r="r" b="b" t="t" l="l"/>
              <a:pathLst>
                <a:path h="5256103" w="2300185">
                  <a:moveTo>
                    <a:pt x="0" y="0"/>
                  </a:moveTo>
                  <a:lnTo>
                    <a:pt x="2300185" y="0"/>
                  </a:lnTo>
                  <a:lnTo>
                    <a:pt x="2300185" y="5256103"/>
                  </a:lnTo>
                  <a:lnTo>
                    <a:pt x="0" y="525610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0185" cy="5294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8285" y="278953"/>
            <a:ext cx="15871015" cy="530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04"/>
              </a:lnSpc>
              <a:spcBef>
                <a:spcPct val="0"/>
              </a:spcBef>
            </a:pPr>
            <a:r>
              <a:rPr lang="en-US" sz="30931" spc="-927">
                <a:solidFill>
                  <a:srgbClr val="FFFFFF">
                    <a:alpha val="40000"/>
                  </a:srgbClr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Aerospace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8285" y="278913"/>
            <a:ext cx="15871015" cy="530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04"/>
              </a:lnSpc>
              <a:spcBef>
                <a:spcPct val="0"/>
              </a:spcBef>
            </a:pPr>
            <a:r>
              <a:rPr lang="en-US" sz="30931" spc="-927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Aerospace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19155" y="1028700"/>
            <a:ext cx="449689" cy="449689"/>
          </a:xfrm>
          <a:custGeom>
            <a:avLst/>
            <a:gdLst/>
            <a:ahLst/>
            <a:cxnLst/>
            <a:rect r="r" b="b" t="t" l="l"/>
            <a:pathLst>
              <a:path h="449689" w="449689">
                <a:moveTo>
                  <a:pt x="0" y="0"/>
                </a:moveTo>
                <a:lnTo>
                  <a:pt x="449690" y="0"/>
                </a:lnTo>
                <a:lnTo>
                  <a:pt x="449690" y="449689"/>
                </a:lnTo>
                <a:lnTo>
                  <a:pt x="0" y="449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249033" y="5764395"/>
            <a:ext cx="21235756" cy="74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b="true" sz="437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Aircrafts with Low Risk f</a:t>
            </a:r>
            <a:r>
              <a:rPr lang="en-US" b="true" sz="437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 Business Growth.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81401" y="9172575"/>
            <a:ext cx="19688399" cy="69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8"/>
              </a:lnSpc>
              <a:spcBef>
                <a:spcPct val="0"/>
              </a:spcBef>
            </a:pPr>
            <a:r>
              <a:rPr lang="en-US" sz="407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Author: Dennis Muriungi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4528" y="514350"/>
            <a:ext cx="8781903" cy="9258300"/>
            <a:chOff x="0" y="0"/>
            <a:chExt cx="1360547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0547" cy="1434353"/>
            </a:xfrm>
            <a:custGeom>
              <a:avLst/>
              <a:gdLst/>
              <a:ahLst/>
              <a:cxnLst/>
              <a:rect r="r" b="b" t="t" l="l"/>
              <a:pathLst>
                <a:path h="1434353" w="1360547">
                  <a:moveTo>
                    <a:pt x="0" y="0"/>
                  </a:moveTo>
                  <a:lnTo>
                    <a:pt x="1360547" y="0"/>
                  </a:lnTo>
                  <a:lnTo>
                    <a:pt x="1360547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-30940" t="0" r="-3094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15339" y="3943591"/>
            <a:ext cx="7792011" cy="119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6"/>
              </a:lnSpc>
              <a:spcBef>
                <a:spcPct val="0"/>
              </a:spcBef>
            </a:pPr>
            <a:r>
              <a:rPr lang="en-US" sz="11741" spc="-352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5565" y="7751165"/>
            <a:ext cx="3869724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spc="-57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 In Touch!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5565" y="8770043"/>
            <a:ext cx="1002607" cy="1002607"/>
          </a:xfrm>
          <a:custGeom>
            <a:avLst/>
            <a:gdLst/>
            <a:ahLst/>
            <a:cxnLst/>
            <a:rect r="r" b="b" t="t" l="l"/>
            <a:pathLst>
              <a:path h="1002607" w="1002607">
                <a:moveTo>
                  <a:pt x="0" y="0"/>
                </a:moveTo>
                <a:lnTo>
                  <a:pt x="1002607" y="0"/>
                </a:lnTo>
                <a:lnTo>
                  <a:pt x="1002607" y="1002607"/>
                </a:lnTo>
                <a:lnTo>
                  <a:pt x="0" y="1002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437410" y="8959688"/>
            <a:ext cx="7935828" cy="81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5"/>
              </a:lnSpc>
              <a:spcBef>
                <a:spcPct val="0"/>
              </a:spcBef>
            </a:pPr>
            <a:r>
              <a:rPr lang="en-US" b="true" sz="2558" spc="-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dennis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iun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2@s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ud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nt.moringaschool</a:t>
            </a:r>
            <a:r>
              <a:rPr lang="en-US" b="true" sz="2558" spc="-51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.com</a:t>
            </a:r>
          </a:p>
          <a:p>
            <a:pPr algn="l" marL="0" indent="0" lvl="0">
              <a:lnSpc>
                <a:spcPts val="33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2962" y="1361638"/>
            <a:ext cx="8607929" cy="13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13982" spc="-419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58956" y="784009"/>
            <a:ext cx="4402836" cy="5434978"/>
            <a:chOff x="0" y="0"/>
            <a:chExt cx="1894772" cy="2338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4772" cy="2338956"/>
            </a:xfrm>
            <a:custGeom>
              <a:avLst/>
              <a:gdLst/>
              <a:ahLst/>
              <a:cxnLst/>
              <a:rect r="r" b="b" t="t" l="l"/>
              <a:pathLst>
                <a:path h="2338956" w="1894772">
                  <a:moveTo>
                    <a:pt x="0" y="0"/>
                  </a:moveTo>
                  <a:lnTo>
                    <a:pt x="1894772" y="0"/>
                  </a:lnTo>
                  <a:lnTo>
                    <a:pt x="1894772" y="2338956"/>
                  </a:lnTo>
                  <a:lnTo>
                    <a:pt x="0" y="2338956"/>
                  </a:lnTo>
                  <a:close/>
                </a:path>
              </a:pathLst>
            </a:custGeom>
            <a:blipFill>
              <a:blip r:embed="rId2"/>
              <a:stretch>
                <a:fillRect l="0" t="-630" r="0" b="-63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47076" y="3576626"/>
            <a:ext cx="17440924" cy="539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299" spc="-65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Commercial and private aviation businesses are growing.</a:t>
            </a:r>
          </a:p>
          <a:p>
            <a:pPr algn="l">
              <a:lnSpc>
                <a:spcPts val="4289"/>
              </a:lnSpc>
            </a:pPr>
          </a:p>
          <a:p>
            <a:pPr algn="l">
              <a:lnSpc>
                <a:spcPts val="4289"/>
              </a:lnSpc>
            </a:pPr>
            <a:r>
              <a:rPr lang="en-US" sz="3299" spc="-65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Problem: </a:t>
            </a:r>
            <a:r>
              <a:rPr lang="en-US" sz="3299" spc="-6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What are the least dangerous aircraft types?</a:t>
            </a:r>
          </a:p>
          <a:p>
            <a:pPr algn="l">
              <a:lnSpc>
                <a:spcPts val="4289"/>
              </a:lnSpc>
            </a:pPr>
          </a:p>
          <a:p>
            <a:pPr algn="l">
              <a:lnSpc>
                <a:spcPts val="4289"/>
              </a:lnSpc>
            </a:pPr>
            <a:r>
              <a:rPr lang="en-US" sz="3299" spc="-65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Information: </a:t>
            </a:r>
            <a:r>
              <a:rPr lang="en-US" sz="3299" spc="-6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Aviation Accident Dataset on Kaggle (1919–2023)</a:t>
            </a:r>
          </a:p>
          <a:p>
            <a:pPr algn="l">
              <a:lnSpc>
                <a:spcPts val="4289"/>
              </a:lnSpc>
            </a:pPr>
          </a:p>
          <a:p>
            <a:pPr algn="l">
              <a:lnSpc>
                <a:spcPts val="4289"/>
              </a:lnSpc>
            </a:pPr>
            <a:r>
              <a:rPr lang="en-US" sz="3299" spc="-65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Techniques: </a:t>
            </a:r>
            <a:r>
              <a:rPr lang="en-US" sz="3299" spc="-6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cleansing, fatality analysis, accident scene analysis, and time trend analysis</a:t>
            </a:r>
          </a:p>
          <a:p>
            <a:pPr algn="l">
              <a:lnSpc>
                <a:spcPts val="4289"/>
              </a:lnSpc>
            </a:pPr>
            <a:r>
              <a:rPr lang="en-US" sz="3299" spc="-6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b="true" sz="3299" spc="-6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Output: </a:t>
            </a:r>
            <a:r>
              <a:rPr lang="en-US" sz="3299" spc="-6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Data-driven suggestions for the safest aircraft to buy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6834" y="1153482"/>
            <a:ext cx="14906476" cy="130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5"/>
              </a:lnSpc>
            </a:pPr>
            <a:r>
              <a:rPr lang="en-US" sz="13940" spc="-418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BUSINESS PROBLEM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10528" y="3407749"/>
            <a:ext cx="13019088" cy="539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8"/>
              </a:lnSpc>
            </a:pPr>
            <a:r>
              <a:rPr lang="en-US" sz="3683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New to the aviation sector, the business seeks to lower risk</a:t>
            </a:r>
            <a:r>
              <a:rPr lang="en-US" sz="3683" spc="-7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</a:t>
            </a:r>
          </a:p>
          <a:p>
            <a:pPr algn="l">
              <a:lnSpc>
                <a:spcPts val="4788"/>
              </a:lnSpc>
            </a:pPr>
          </a:p>
          <a:p>
            <a:pPr algn="l">
              <a:lnSpc>
                <a:spcPts val="4788"/>
              </a:lnSpc>
            </a:pPr>
            <a:r>
              <a:rPr lang="en-US" sz="3683" spc="-7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Important queries:</a:t>
            </a:r>
          </a:p>
          <a:p>
            <a:pPr algn="l">
              <a:lnSpc>
                <a:spcPts val="4788"/>
              </a:lnSpc>
            </a:pPr>
          </a:p>
          <a:p>
            <a:pPr algn="l">
              <a:lnSpc>
                <a:spcPts val="4788"/>
              </a:lnSpc>
            </a:pPr>
            <a:r>
              <a:rPr lang="en-US" sz="3683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1. Which kinds of aircraft have the fewest fatalities?</a:t>
            </a:r>
          </a:p>
          <a:p>
            <a:pPr algn="l">
              <a:lnSpc>
                <a:spcPts val="4788"/>
              </a:lnSpc>
            </a:pPr>
          </a:p>
          <a:p>
            <a:pPr algn="l">
              <a:lnSpc>
                <a:spcPts val="4788"/>
              </a:lnSpc>
            </a:pPr>
            <a:r>
              <a:rPr lang="en-US" sz="3683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2.</a:t>
            </a:r>
            <a:r>
              <a:rPr lang="en-US" sz="3683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683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Where do the majority of accidents happen?</a:t>
            </a:r>
          </a:p>
          <a:p>
            <a:pPr algn="l">
              <a:lnSpc>
                <a:spcPts val="4788"/>
              </a:lnSpc>
            </a:pPr>
          </a:p>
          <a:p>
            <a:pPr algn="l">
              <a:lnSpc>
                <a:spcPts val="4788"/>
              </a:lnSpc>
              <a:spcBef>
                <a:spcPct val="0"/>
              </a:spcBef>
            </a:pPr>
            <a:r>
              <a:rPr lang="en-US" sz="3683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3. </a:t>
            </a:r>
            <a:r>
              <a:rPr lang="en-US" sz="3683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 what ways have accidents evolved over time?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75734"/>
            <a:ext cx="16738123" cy="121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7"/>
              </a:lnSpc>
            </a:pPr>
            <a:r>
              <a:rPr lang="en-US" sz="13030" spc="-39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DA</a:t>
            </a:r>
            <a:r>
              <a:rPr lang="en-US" sz="13030" spc="-39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TA</a:t>
            </a:r>
            <a:r>
              <a:rPr lang="en-US" sz="13030" spc="-39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 U</a:t>
            </a:r>
            <a:r>
              <a:rPr lang="en-US" sz="13030" spc="-39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N</a:t>
            </a:r>
            <a:r>
              <a:rPr lang="en-US" sz="13030" spc="-39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DERS</a:t>
            </a:r>
            <a:r>
              <a:rPr lang="en-US" sz="13030" spc="-39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TA</a:t>
            </a:r>
            <a:r>
              <a:rPr lang="en-US" sz="13030" spc="-390" strike="noStrike" u="non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NDING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2637" y="8502187"/>
            <a:ext cx="449689" cy="449689"/>
          </a:xfrm>
          <a:custGeom>
            <a:avLst/>
            <a:gdLst/>
            <a:ahLst/>
            <a:cxnLst/>
            <a:rect r="r" b="b" t="t" l="l"/>
            <a:pathLst>
              <a:path h="449689" w="449689">
                <a:moveTo>
                  <a:pt x="0" y="0"/>
                </a:moveTo>
                <a:lnTo>
                  <a:pt x="449690" y="0"/>
                </a:lnTo>
                <a:lnTo>
                  <a:pt x="449690" y="449689"/>
                </a:lnTo>
                <a:lnTo>
                  <a:pt x="0" y="449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45081"/>
            <a:ext cx="16738123" cy="421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4"/>
              </a:lnSpc>
            </a:pPr>
            <a:r>
              <a:rPr lang="en-US" sz="3695" spc="-7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Source: </a:t>
            </a:r>
            <a:r>
              <a:rPr lang="en-US" sz="3695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Kaggle dataset of aviation accidents (23k+ records, 1919–2023) </a:t>
            </a:r>
          </a:p>
          <a:p>
            <a:pPr algn="l">
              <a:lnSpc>
                <a:spcPts val="4804"/>
              </a:lnSpc>
            </a:pPr>
          </a:p>
          <a:p>
            <a:pPr algn="l">
              <a:lnSpc>
                <a:spcPts val="4804"/>
              </a:lnSpc>
            </a:pPr>
            <a:r>
              <a:rPr lang="en-US" sz="3695" spc="-7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Variables:</a:t>
            </a:r>
            <a:r>
              <a:rPr lang="en-US" sz="3695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date, type, operator, fatalities, location, country, cat, year, decade</a:t>
            </a:r>
          </a:p>
          <a:p>
            <a:pPr algn="l">
              <a:lnSpc>
                <a:spcPts val="4804"/>
              </a:lnSpc>
            </a:pPr>
          </a:p>
          <a:p>
            <a:pPr algn="l">
              <a:lnSpc>
                <a:spcPts val="4804"/>
              </a:lnSpc>
            </a:pPr>
            <a:r>
              <a:rPr lang="en-US" sz="3695" spc="-7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Goal: </a:t>
            </a:r>
            <a:r>
              <a:rPr lang="en-US" sz="3695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Fatalities</a:t>
            </a:r>
          </a:p>
          <a:p>
            <a:pPr algn="l">
              <a:lnSpc>
                <a:spcPts val="4804"/>
              </a:lnSpc>
            </a:pPr>
          </a:p>
          <a:p>
            <a:pPr algn="l">
              <a:lnSpc>
                <a:spcPts val="4804"/>
              </a:lnSpc>
              <a:spcBef>
                <a:spcPct val="0"/>
              </a:spcBef>
            </a:pPr>
            <a:r>
              <a:rPr lang="en-US" b="true" sz="3695" spc="-7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Focus: </a:t>
            </a:r>
            <a:r>
              <a:rPr lang="en-US" sz="3695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Comparing the safety of commercial and private aircraft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2962" y="1350374"/>
            <a:ext cx="16786730" cy="1318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6"/>
              </a:lnSpc>
            </a:pPr>
            <a:r>
              <a:rPr lang="en-US" sz="14350" spc="-43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DATA CLEANING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783456" y="3303327"/>
            <a:ext cx="4278177" cy="4907154"/>
            <a:chOff x="0" y="0"/>
            <a:chExt cx="662802" cy="760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802" cy="760246"/>
            </a:xfrm>
            <a:custGeom>
              <a:avLst/>
              <a:gdLst/>
              <a:ahLst/>
              <a:cxnLst/>
              <a:rect r="r" b="b" t="t" l="l"/>
              <a:pathLst>
                <a:path h="760246" w="662802">
                  <a:moveTo>
                    <a:pt x="0" y="0"/>
                  </a:moveTo>
                  <a:lnTo>
                    <a:pt x="662802" y="0"/>
                  </a:lnTo>
                  <a:lnTo>
                    <a:pt x="662802" y="760246"/>
                  </a:lnTo>
                  <a:lnTo>
                    <a:pt x="0" y="760246"/>
                  </a:lnTo>
                  <a:close/>
                </a:path>
              </a:pathLst>
            </a:custGeom>
            <a:blipFill>
              <a:blip r:embed="rId2"/>
              <a:stretch>
                <a:fillRect l="0" t="-4489" r="0" b="-448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74903" y="3494465"/>
            <a:ext cx="12595920" cy="524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1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115 rows of duplicates were eliminated.</a:t>
            </a:r>
          </a:p>
          <a:p>
            <a:pPr algn="l">
              <a:lnSpc>
                <a:spcPts val="5199"/>
              </a:lnSpc>
            </a:pPr>
          </a:p>
          <a:p>
            <a:pPr algn="l" marL="863588" indent="-431794" lvl="1">
              <a:lnSpc>
                <a:spcPts val="51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3999" spc="-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issing values have been fixed.</a:t>
            </a:r>
          </a:p>
          <a:p>
            <a:pPr algn="l">
              <a:lnSpc>
                <a:spcPts val="5199"/>
              </a:lnSpc>
            </a:pPr>
          </a:p>
          <a:p>
            <a:pPr algn="l" marL="863588" indent="-431794" lvl="1">
              <a:lnSpc>
                <a:spcPts val="51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3999" spc="-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imited year formats to 1919–2023)</a:t>
            </a:r>
          </a:p>
          <a:p>
            <a:pPr algn="l">
              <a:lnSpc>
                <a:spcPts val="5199"/>
              </a:lnSpc>
            </a:pPr>
          </a:p>
          <a:p>
            <a:pPr algn="l" marL="863588" indent="-431794" lvl="1">
              <a:lnSpc>
                <a:spcPts val="5199"/>
              </a:lnSpc>
              <a:buFont typeface="Arial"/>
              <a:buChar char="•"/>
            </a:pPr>
            <a:r>
              <a:rPr lang="en-US" sz="3999" spc="-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</a:t>
            </a:r>
            <a:r>
              <a:rPr lang="en-US" sz="3999" spc="-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atalities were converted to numbers for analysis.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9987" y="1304532"/>
            <a:ext cx="13250506" cy="7183469"/>
            <a:chOff x="0" y="0"/>
            <a:chExt cx="2052850" cy="1112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2850" cy="1112907"/>
            </a:xfrm>
            <a:custGeom>
              <a:avLst/>
              <a:gdLst/>
              <a:ahLst/>
              <a:cxnLst/>
              <a:rect r="r" b="b" t="t" l="l"/>
              <a:pathLst>
                <a:path h="1112907" w="2052850">
                  <a:moveTo>
                    <a:pt x="0" y="0"/>
                  </a:moveTo>
                  <a:lnTo>
                    <a:pt x="2052850" y="0"/>
                  </a:lnTo>
                  <a:lnTo>
                    <a:pt x="2052850" y="1112907"/>
                  </a:lnTo>
                  <a:lnTo>
                    <a:pt x="0" y="1112907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59959" y="601140"/>
            <a:ext cx="17168082" cy="42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8"/>
              </a:lnSpc>
            </a:pPr>
            <a:r>
              <a:rPr lang="en-US" sz="4583" spc="-13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1 : TOP 10 AIRCRAFT TYPES BY FATALITIES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9959" y="8725732"/>
            <a:ext cx="17728041" cy="130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4030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Focus on contemporary commercial jets that exhibit lower historical risk </a:t>
            </a:r>
          </a:p>
          <a:p>
            <a:pPr algn="ctr">
              <a:lnSpc>
                <a:spcPts val="5240"/>
              </a:lnSpc>
              <a:spcBef>
                <a:spcPct val="0"/>
              </a:spcBef>
            </a:pPr>
            <a:r>
              <a:rPr lang="en-US" sz="4030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rather than investing in antiquated models with high fatality rates.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84684"/>
            <a:ext cx="16701810" cy="44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5"/>
              </a:lnSpc>
              <a:spcBef>
                <a:spcPct val="0"/>
              </a:spcBef>
            </a:pPr>
            <a:r>
              <a:rPr lang="en-US" sz="4321" spc="-12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2 : LOCATION OF ACCIDENTS BY COUNTRY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33757" y="1028700"/>
            <a:ext cx="12474297" cy="7501818"/>
            <a:chOff x="0" y="0"/>
            <a:chExt cx="1813168" cy="10904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3168" cy="1090407"/>
            </a:xfrm>
            <a:custGeom>
              <a:avLst/>
              <a:gdLst/>
              <a:ahLst/>
              <a:cxnLst/>
              <a:rect r="r" b="b" t="t" l="l"/>
              <a:pathLst>
                <a:path h="1090407" w="1813168">
                  <a:moveTo>
                    <a:pt x="0" y="0"/>
                  </a:moveTo>
                  <a:lnTo>
                    <a:pt x="1813168" y="0"/>
                  </a:lnTo>
                  <a:lnTo>
                    <a:pt x="1813168" y="1090407"/>
                  </a:lnTo>
                  <a:lnTo>
                    <a:pt x="0" y="1090407"/>
                  </a:lnTo>
                  <a:close/>
                </a:path>
              </a:pathLst>
            </a:custGeom>
            <a:blipFill>
              <a:blip r:embed="rId2"/>
              <a:stretch>
                <a:fillRect l="0" t="-187" r="0" b="-18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809611" y="1028700"/>
            <a:ext cx="449689" cy="449689"/>
          </a:xfrm>
          <a:custGeom>
            <a:avLst/>
            <a:gdLst/>
            <a:ahLst/>
            <a:cxnLst/>
            <a:rect r="r" b="b" t="t" l="l"/>
            <a:pathLst>
              <a:path h="449689" w="449689">
                <a:moveTo>
                  <a:pt x="0" y="0"/>
                </a:moveTo>
                <a:lnTo>
                  <a:pt x="449689" y="0"/>
                </a:lnTo>
                <a:lnTo>
                  <a:pt x="449689" y="449689"/>
                </a:lnTo>
                <a:lnTo>
                  <a:pt x="0" y="449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0583" y="8747963"/>
            <a:ext cx="19271693" cy="9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  <a:spcBef>
                <a:spcPct val="0"/>
              </a:spcBef>
            </a:pPr>
            <a:r>
              <a:rPr lang="en-US" sz="2565" spc="-76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WHEN GROWING OPERATIONS, THINK AB</a:t>
            </a:r>
            <a:r>
              <a:rPr lang="en-US" sz="2565" spc="-76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OUT CONCENTRATING ON NATIONS  WITH STRICT AVIATION REGULATIONS</a:t>
            </a:r>
          </a:p>
          <a:p>
            <a:pPr algn="l">
              <a:lnSpc>
                <a:spcPts val="3592"/>
              </a:lnSpc>
              <a:spcBef>
                <a:spcPct val="0"/>
              </a:spcBef>
            </a:pPr>
            <a:r>
              <a:rPr lang="en-US" sz="2565" spc="-76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(LIKE WESTERN EUROPE) AND EXERCISING EXTRA CAUTION IN AREAS WITH A HISTORY OF MORE ACCIDENTS.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1080" y="1390623"/>
            <a:ext cx="10686110" cy="6692833"/>
            <a:chOff x="0" y="0"/>
            <a:chExt cx="1655558" cy="10368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5558" cy="1036895"/>
            </a:xfrm>
            <a:custGeom>
              <a:avLst/>
              <a:gdLst/>
              <a:ahLst/>
              <a:cxnLst/>
              <a:rect r="r" b="b" t="t" l="l"/>
              <a:pathLst>
                <a:path h="1036895" w="1655558">
                  <a:moveTo>
                    <a:pt x="0" y="0"/>
                  </a:moveTo>
                  <a:lnTo>
                    <a:pt x="1655558" y="0"/>
                  </a:lnTo>
                  <a:lnTo>
                    <a:pt x="1655558" y="1036895"/>
                  </a:lnTo>
                  <a:lnTo>
                    <a:pt x="0" y="1036895"/>
                  </a:lnTo>
                  <a:close/>
                </a:path>
              </a:pathLst>
            </a:custGeom>
            <a:blipFill>
              <a:blip r:embed="rId2"/>
              <a:stretch>
                <a:fillRect l="0" t="-512" r="0" b="-51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028702" y="280670"/>
            <a:ext cx="12230596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 spc="-12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3 : THE TIME OF ACCIDENTS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5479" y="8771890"/>
            <a:ext cx="1698972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Accidents have decreased in recent decades after peaking in the middle of the 20th century.</a:t>
            </a:r>
          </a:p>
          <a:p>
            <a:pPr algn="l" marL="647694" indent="-323847" lvl="1">
              <a:lnSpc>
                <a:spcPts val="38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-5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</a:t>
            </a:r>
            <a:r>
              <a:rPr lang="en-US" sz="2999" spc="-5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ecause of technology and regulations, modern aircraft are generally safer.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8154" y="1325740"/>
            <a:ext cx="14404148" cy="118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6"/>
              </a:lnSpc>
            </a:pPr>
            <a:r>
              <a:rPr lang="en-US" sz="12597" spc="-377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RECOMMENDATIONS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4688" y="3667548"/>
            <a:ext cx="16838624" cy="456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1" indent="-377820" lvl="1">
              <a:lnSpc>
                <a:spcPts val="4549"/>
              </a:lnSpc>
              <a:buFont typeface="Arial"/>
              <a:buChar char="•"/>
            </a:pPr>
            <a:r>
              <a:rPr lang="en-US" b="true" sz="3499" spc="-6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Businesses Sector:</a:t>
            </a:r>
            <a:r>
              <a:rPr lang="en-US" sz="3499" spc="-6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Invest in more recent m</a:t>
            </a:r>
            <a:r>
              <a:rPr lang="en-US" sz="3499" spc="-6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odels of Boeing and Airbus for a lower risk and better safety record.</a:t>
            </a:r>
          </a:p>
          <a:p>
            <a:pPr algn="l">
              <a:lnSpc>
                <a:spcPts val="4549"/>
              </a:lnSpc>
            </a:pPr>
          </a:p>
          <a:p>
            <a:pPr algn="l" marL="755641" indent="-377820" lvl="1">
              <a:lnSpc>
                <a:spcPts val="4549"/>
              </a:lnSpc>
              <a:buFont typeface="Arial"/>
              <a:buChar char="•"/>
            </a:pPr>
            <a:r>
              <a:rPr lang="en-US" b="true" sz="3499" spc="-6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Private Sector: </a:t>
            </a:r>
            <a:r>
              <a:rPr lang="en-US" sz="3499" spc="-6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Modern Cessna aircraft and small jets have comparatively low fatal accident rates.</a:t>
            </a:r>
          </a:p>
          <a:p>
            <a:pPr algn="l">
              <a:lnSpc>
                <a:spcPts val="4549"/>
              </a:lnSpc>
            </a:pPr>
          </a:p>
          <a:p>
            <a:pPr algn="l" marL="755641" indent="-377820" lvl="1">
              <a:lnSpc>
                <a:spcPts val="4549"/>
              </a:lnSpc>
              <a:buFont typeface="Arial"/>
              <a:buChar char="•"/>
            </a:pPr>
            <a:r>
              <a:rPr lang="en-US" b="true" sz="3499" spc="-6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Focus on the Country: </a:t>
            </a:r>
            <a:r>
              <a:rPr lang="en-US" sz="3499" spc="-6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Steer clear of areas with historically elevated accident rates.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DAG0kbJm5Uk</dc:identifier>
  <dcterms:modified xsi:type="dcterms:W3CDTF">2011-08-01T06:04:30Z</dcterms:modified>
  <cp:revision>1</cp:revision>
  <dc:title>Grey Modern Aerospace Presentation</dc:title>
</cp:coreProperties>
</file>